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660684FC-A89E-4290-BA8E-DBED89782C29}" type="datetimeFigureOut">
              <a:rPr lang="en-US" smtClean="0"/>
              <a:t>1/2/2019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1DDD43B-9024-489E-8E0A-6E5861D58434}"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0684FC-A89E-4290-BA8E-DBED89782C29}" type="datetimeFigureOut">
              <a:rPr lang="en-US" smtClean="0"/>
              <a:t>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DDD43B-9024-489E-8E0A-6E5861D5843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0684FC-A89E-4290-BA8E-DBED89782C29}" type="datetimeFigureOut">
              <a:rPr lang="en-US" smtClean="0"/>
              <a:t>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DDD43B-9024-489E-8E0A-6E5861D5843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60684FC-A89E-4290-BA8E-DBED89782C29}" type="datetimeFigureOut">
              <a:rPr lang="en-US" smtClean="0"/>
              <a:t>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DDD43B-9024-489E-8E0A-6E5861D5843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660684FC-A89E-4290-BA8E-DBED89782C29}" type="datetimeFigureOut">
              <a:rPr lang="en-US" smtClean="0"/>
              <a:t>1/2/2019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DDD43B-9024-489E-8E0A-6E5861D5843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660684FC-A89E-4290-BA8E-DBED89782C29}" type="datetimeFigureOut">
              <a:rPr lang="en-US" smtClean="0"/>
              <a:t>1/2/2019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DDD43B-9024-489E-8E0A-6E5861D5843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660684FC-A89E-4290-BA8E-DBED89782C29}" type="datetimeFigureOut">
              <a:rPr lang="en-US" smtClean="0"/>
              <a:t>1/2/2019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1DDD43B-9024-489E-8E0A-6E5861D5843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60684FC-A89E-4290-BA8E-DBED89782C29}" type="datetimeFigureOut">
              <a:rPr lang="en-US" smtClean="0"/>
              <a:t>1/2/2019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1DDD43B-9024-489E-8E0A-6E5861D5843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660684FC-A89E-4290-BA8E-DBED89782C29}" type="datetimeFigureOut">
              <a:rPr lang="en-US" smtClean="0"/>
              <a:t>1/2/2019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1DDD43B-9024-489E-8E0A-6E5861D5843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660684FC-A89E-4290-BA8E-DBED89782C29}" type="datetimeFigureOut">
              <a:rPr lang="en-US" smtClean="0"/>
              <a:t>1/2/2019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DDD43B-9024-489E-8E0A-6E5861D5843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660684FC-A89E-4290-BA8E-DBED89782C29}" type="datetimeFigureOut">
              <a:rPr lang="en-US" smtClean="0"/>
              <a:t>1/2/2019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1DDD43B-9024-489E-8E0A-6E5861D5843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660684FC-A89E-4290-BA8E-DBED89782C29}" type="datetimeFigureOut">
              <a:rPr lang="en-US" smtClean="0"/>
              <a:t>1/2/2019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1DDD43B-9024-489E-8E0A-6E5861D5843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3001"/>
            <a:ext cx="7772400" cy="2457450"/>
          </a:xfrm>
        </p:spPr>
        <p:txBody>
          <a:bodyPr>
            <a:normAutofit fontScale="90000"/>
          </a:bodyPr>
          <a:lstStyle/>
          <a:p>
            <a:r>
              <a:rPr lang="en-US" dirty="0" smtClean="0"/>
              <a:t>Industrial Engineering</a:t>
            </a:r>
            <a:br>
              <a:rPr lang="en-US" dirty="0" smtClean="0"/>
            </a:br>
            <a:r>
              <a:rPr lang="en-US" dirty="0" smtClean="0"/>
              <a:t>&amp; Management</a:t>
            </a:r>
            <a:r>
              <a:rPr lang="en-US" smtClean="0"/>
              <a:t/>
            </a:r>
            <a:br>
              <a:rPr lang="en-US" smtClean="0"/>
            </a:br>
            <a:r>
              <a:rPr lang="en-US" smtClean="0"/>
              <a:t>lesson(11)</a:t>
            </a:r>
            <a:r>
              <a:rPr lang="en-US" dirty="0" smtClean="0"/>
              <a:t/>
            </a:r>
            <a:br>
              <a:rPr lang="en-US" dirty="0" smtClean="0"/>
            </a:br>
            <a:endParaRPr lang="en-US" dirty="0"/>
          </a:p>
        </p:txBody>
      </p:sp>
    </p:spTree>
    <p:extLst>
      <p:ext uri="{BB962C8B-B14F-4D97-AF65-F5344CB8AC3E}">
        <p14:creationId xmlns:p14="http://schemas.microsoft.com/office/powerpoint/2010/main" val="1522661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lnSpcReduction="10000"/>
          </a:bodyPr>
          <a:lstStyle/>
          <a:p>
            <a:r>
              <a:rPr lang="en-US" dirty="0"/>
              <a:t>ISO is the international organization for standardization. It is located in Switzerland and was establish in 1947 to develop common international standards in many areas. Its member comes from over 130 national standards bodies. ISO first published its quality standards in 1987, revised them in 1994, and then republished an updated version in 2000. Standards presently applicable are known as" ISO: 2000 standards", and facilitate international trade by providing a single set of standards that people everywhere would recognize and respect.</a:t>
            </a:r>
          </a:p>
          <a:p>
            <a:endParaRPr lang="en-US" dirty="0"/>
          </a:p>
        </p:txBody>
      </p:sp>
    </p:spTree>
    <p:extLst>
      <p:ext uri="{BB962C8B-B14F-4D97-AF65-F5344CB8AC3E}">
        <p14:creationId xmlns:p14="http://schemas.microsoft.com/office/powerpoint/2010/main" val="460537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marL="0" indent="0">
              <a:buNone/>
            </a:pPr>
            <a:endParaRPr lang="en-US" u="sng" dirty="0" smtClean="0"/>
          </a:p>
          <a:p>
            <a:pPr marL="0" indent="0">
              <a:buNone/>
            </a:pPr>
            <a:r>
              <a:rPr lang="en-US" u="sng" dirty="0" smtClean="0"/>
              <a:t>ISO-9000</a:t>
            </a:r>
            <a:r>
              <a:rPr lang="en-US" u="sng" dirty="0"/>
              <a:t>: 2000 standards</a:t>
            </a:r>
            <a:endParaRPr lang="en-US" dirty="0"/>
          </a:p>
          <a:p>
            <a:pPr marL="0" indent="0">
              <a:buNone/>
            </a:pPr>
            <a:r>
              <a:rPr lang="en-US" dirty="0"/>
              <a:t>ISO-9000: 2000 standards are based on eight quality management principles. ISO choose these principles because they can be used to improve organizational performance and achieve success. These principles can be used by senior management as a framework to guide their organization towards improved performance. The eight quality management principles as given in the ISO-9000: 2000, Quality management customer and applicable regulatory requirements and thereby address customer satisfaction. It is now the only standard in the ISO-9000 family against which third-party certification can be granted.</a:t>
            </a:r>
          </a:p>
          <a:p>
            <a:pPr marL="0" indent="0">
              <a:buNone/>
            </a:pPr>
            <a:r>
              <a:rPr lang="en-US" dirty="0"/>
              <a:t>ISO -9004: 2000, Quality Management Systems-Guidelines for performance improvements .This guideline standard provides guidance for continual improvement of your quality management system to benefit all parties through sustained customer satisfaction. systems- fundamentals and vocabulary; and in ISO-9004: 2000, Quality management systems-Guidelines for performance </a:t>
            </a:r>
          </a:p>
        </p:txBody>
      </p:sp>
    </p:spTree>
    <p:extLst>
      <p:ext uri="{BB962C8B-B14F-4D97-AF65-F5344CB8AC3E}">
        <p14:creationId xmlns:p14="http://schemas.microsoft.com/office/powerpoint/2010/main" val="741496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Principle 1: Focus on your customer </a:t>
            </a:r>
          </a:p>
          <a:p>
            <a:r>
              <a:rPr lang="en-US" b="1" u="sng" dirty="0"/>
              <a:t>Organizations depend on their customers. Therefore:</a:t>
            </a:r>
            <a:endParaRPr lang="en-US" dirty="0"/>
          </a:p>
          <a:p>
            <a:r>
              <a:rPr lang="en-US" dirty="0"/>
              <a:t>1- Organizations must understand customer needs.</a:t>
            </a:r>
          </a:p>
          <a:p>
            <a:r>
              <a:rPr lang="en-US" dirty="0"/>
              <a:t>2- Organizations must meet customer requirements.</a:t>
            </a:r>
          </a:p>
          <a:p>
            <a:r>
              <a:rPr lang="en-US" dirty="0"/>
              <a:t>3- Organizations must exceed customer expectations</a:t>
            </a:r>
          </a:p>
        </p:txBody>
      </p:sp>
    </p:spTree>
    <p:extLst>
      <p:ext uri="{BB962C8B-B14F-4D97-AF65-F5344CB8AC3E}">
        <p14:creationId xmlns:p14="http://schemas.microsoft.com/office/powerpoint/2010/main" val="750903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7500" lnSpcReduction="20000"/>
          </a:bodyPr>
          <a:lstStyle/>
          <a:p>
            <a:pPr marL="0" indent="0">
              <a:buNone/>
            </a:pPr>
            <a:r>
              <a:rPr lang="en-US" b="1" dirty="0"/>
              <a:t>Principle 2: Provide leadership</a:t>
            </a:r>
            <a:endParaRPr lang="en-US" dirty="0"/>
          </a:p>
          <a:p>
            <a:pPr marL="0" indent="0">
              <a:buNone/>
            </a:pPr>
            <a:r>
              <a:rPr lang="en-US" u="sng" dirty="0"/>
              <a:t>Organizations rely on leaders. Therefore:</a:t>
            </a:r>
            <a:endParaRPr lang="en-US" dirty="0"/>
          </a:p>
          <a:p>
            <a:pPr marL="0" indent="0">
              <a:buNone/>
            </a:pPr>
            <a:r>
              <a:rPr lang="en-US" dirty="0"/>
              <a:t>1- Leaders must establish a unity of purpose and set the direction the organization should take.</a:t>
            </a:r>
          </a:p>
          <a:p>
            <a:pPr marL="0" indent="0">
              <a:buNone/>
            </a:pPr>
            <a:r>
              <a:rPr lang="en-US" dirty="0"/>
              <a:t>2- Leaders must create an environmental that encourages people to achieve the organization's objectives.</a:t>
            </a:r>
          </a:p>
          <a:p>
            <a:pPr marL="0" indent="0">
              <a:buNone/>
            </a:pPr>
            <a:r>
              <a:rPr lang="en-US" b="1" dirty="0"/>
              <a:t>Principles 3: Involvement of people</a:t>
            </a:r>
            <a:endParaRPr lang="en-US" dirty="0"/>
          </a:p>
          <a:p>
            <a:pPr marL="0" indent="0">
              <a:buNone/>
            </a:pPr>
            <a:r>
              <a:rPr lang="en-US" u="sng" dirty="0"/>
              <a:t>People at all levels are the essence of an organization and therefore</a:t>
            </a:r>
            <a:r>
              <a:rPr lang="en-US" dirty="0"/>
              <a:t>:</a:t>
            </a:r>
          </a:p>
          <a:p>
            <a:pPr marL="0" indent="0">
              <a:buNone/>
            </a:pPr>
            <a:r>
              <a:rPr lang="en-US" dirty="0"/>
              <a:t>1- Organizations must encourage the involvement of people at all levels.</a:t>
            </a:r>
          </a:p>
          <a:p>
            <a:pPr marL="0" indent="0">
              <a:buNone/>
            </a:pPr>
            <a:r>
              <a:rPr lang="en-US" dirty="0"/>
              <a:t>2- Organizations must help people to develop use their abilities.</a:t>
            </a:r>
          </a:p>
          <a:p>
            <a:pPr marL="0" indent="0">
              <a:buNone/>
            </a:pPr>
            <a:r>
              <a:rPr lang="en-US" b="1" dirty="0"/>
              <a:t>Principle 4: Use a process approach</a:t>
            </a:r>
            <a:endParaRPr lang="en-US" dirty="0"/>
          </a:p>
          <a:p>
            <a:pPr marL="0" indent="0">
              <a:buNone/>
            </a:pPr>
            <a:r>
              <a:rPr lang="en-US" u="sng" dirty="0"/>
              <a:t>Organizations are more efficient and effective when they use a process approach. Therefore</a:t>
            </a:r>
            <a:r>
              <a:rPr lang="en-US" dirty="0"/>
              <a:t>:</a:t>
            </a:r>
          </a:p>
          <a:p>
            <a:pPr marL="0" indent="0">
              <a:buNone/>
            </a:pPr>
            <a:r>
              <a:rPr lang="en-US" dirty="0"/>
              <a:t>1- Organizations must use a process approach to manage activities and related resources.</a:t>
            </a:r>
          </a:p>
          <a:p>
            <a:pPr marL="0" indent="0">
              <a:buNone/>
            </a:pPr>
            <a:endParaRPr lang="en-US" dirty="0"/>
          </a:p>
        </p:txBody>
      </p:sp>
    </p:spTree>
    <p:extLst>
      <p:ext uri="{BB962C8B-B14F-4D97-AF65-F5344CB8AC3E}">
        <p14:creationId xmlns:p14="http://schemas.microsoft.com/office/powerpoint/2010/main" val="166420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marL="0" indent="0">
              <a:buNone/>
            </a:pPr>
            <a:r>
              <a:rPr lang="en-US" b="1" dirty="0"/>
              <a:t>Principles 5: Take a system approach</a:t>
            </a:r>
            <a:endParaRPr lang="en-US" dirty="0"/>
          </a:p>
          <a:p>
            <a:pPr marL="0" indent="0">
              <a:buNone/>
            </a:pPr>
            <a:r>
              <a:rPr lang="en-US" u="sng" dirty="0"/>
              <a:t>Organizations are more efficient and effective when they use a systems approach. Therefore:</a:t>
            </a:r>
            <a:endParaRPr lang="en-US" dirty="0"/>
          </a:p>
          <a:p>
            <a:pPr marL="0" indent="0">
              <a:buNone/>
            </a:pPr>
            <a:r>
              <a:rPr lang="en-US" dirty="0"/>
              <a:t>1- Organizations must identify inter- related processes and treat them as a system.</a:t>
            </a:r>
          </a:p>
          <a:p>
            <a:pPr marL="0" indent="0">
              <a:buNone/>
            </a:pPr>
            <a:r>
              <a:rPr lang="en-US" dirty="0"/>
              <a:t>2- Organizations must use a systems approach to manage their inter-related processes.</a:t>
            </a:r>
          </a:p>
          <a:p>
            <a:pPr marL="0" indent="0">
              <a:buNone/>
            </a:pPr>
            <a:r>
              <a:rPr lang="en-US" b="1" dirty="0"/>
              <a:t>Principles 6: Encourage continual improvement</a:t>
            </a:r>
            <a:endParaRPr lang="en-US" dirty="0"/>
          </a:p>
          <a:p>
            <a:pPr marL="0" indent="0">
              <a:buNone/>
            </a:pPr>
            <a:r>
              <a:rPr lang="en-US" u="sng" dirty="0"/>
              <a:t>Organizations are more efficient and effective when they continually try to improve. Therefore</a:t>
            </a:r>
            <a:r>
              <a:rPr lang="en-US" dirty="0"/>
              <a:t>:</a:t>
            </a:r>
          </a:p>
          <a:p>
            <a:pPr marL="0" indent="0">
              <a:buNone/>
            </a:pPr>
            <a:r>
              <a:rPr lang="en-US" dirty="0"/>
              <a:t>1- Organizations must make a permanent commitment to continually improve their overall performance.</a:t>
            </a:r>
          </a:p>
          <a:p>
            <a:pPr marL="0" indent="0">
              <a:buNone/>
            </a:pPr>
            <a:endParaRPr lang="en-US" dirty="0"/>
          </a:p>
        </p:txBody>
      </p:sp>
    </p:spTree>
    <p:extLst>
      <p:ext uri="{BB962C8B-B14F-4D97-AF65-F5344CB8AC3E}">
        <p14:creationId xmlns:p14="http://schemas.microsoft.com/office/powerpoint/2010/main" val="14575466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b="1" dirty="0"/>
              <a:t>Principles 7: Get the facts before taking a decision</a:t>
            </a:r>
            <a:endParaRPr lang="en-US" dirty="0"/>
          </a:p>
          <a:p>
            <a:r>
              <a:rPr lang="en-US" u="sng" dirty="0"/>
              <a:t>Organizations perform better when their decisions are based on facts. Therefore:</a:t>
            </a:r>
            <a:endParaRPr lang="en-US" dirty="0"/>
          </a:p>
          <a:p>
            <a:r>
              <a:rPr lang="en-US" dirty="0"/>
              <a:t>1- Organizations must base decisions on the analysis of factual information and data.</a:t>
            </a:r>
          </a:p>
          <a:p>
            <a:r>
              <a:rPr lang="en-US" u="sng" dirty="0"/>
              <a:t>Principle 8: Mutually beneficial supplier relationship</a:t>
            </a:r>
            <a:endParaRPr lang="en-US" dirty="0"/>
          </a:p>
          <a:p>
            <a:r>
              <a:rPr lang="en-US" dirty="0"/>
              <a:t>Organizations depend on their supplier help them create value. Therefore</a:t>
            </a:r>
          </a:p>
        </p:txBody>
      </p:sp>
    </p:spTree>
    <p:extLst>
      <p:ext uri="{BB962C8B-B14F-4D97-AF65-F5344CB8AC3E}">
        <p14:creationId xmlns:p14="http://schemas.microsoft.com/office/powerpoint/2010/main" val="10773081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TotalTime>
  <Words>536</Words>
  <Application>Microsoft Office PowerPoint</Application>
  <PresentationFormat>On-screen Show (4:3)</PresentationFormat>
  <Paragraphs>34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Industrial Engineering &amp; Management lesson(11) </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Industrial Engineering &amp; Management lesson(10) </dc:title>
  <dc:creator>DR.Ahmed Saker 2o1O</dc:creator>
  <cp:lastModifiedBy>DR.Ahmed Saker 2o1O</cp:lastModifiedBy>
  <cp:revision>2</cp:revision>
  <dcterms:created xsi:type="dcterms:W3CDTF">2019-01-02T06:14:07Z</dcterms:created>
  <dcterms:modified xsi:type="dcterms:W3CDTF">2019-01-02T09:34:44Z</dcterms:modified>
</cp:coreProperties>
</file>